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Amatic SC"/>
      <p:regular r:id="rId15"/>
      <p:bold r:id="rId16"/>
    </p:embeddedFont>
    <p:embeddedFont>
      <p:font typeface="Ultra"/>
      <p:regular r:id="rId17"/>
    </p:embeddedFont>
    <p:embeddedFont>
      <p:font typeface="Merriweather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maticSC-regular.fntdata"/><Relationship Id="rId14" Type="http://schemas.openxmlformats.org/officeDocument/2006/relationships/slide" Target="slides/slide9.xml"/><Relationship Id="rId17" Type="http://schemas.openxmlformats.org/officeDocument/2006/relationships/font" Target="fonts/Ultra-regular.fntdata"/><Relationship Id="rId16" Type="http://schemas.openxmlformats.org/officeDocument/2006/relationships/font" Target="fonts/AmaticSC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.fntdata"/><Relationship Id="rId6" Type="http://schemas.openxmlformats.org/officeDocument/2006/relationships/slide" Target="slides/slide1.xml"/><Relationship Id="rId18" Type="http://schemas.openxmlformats.org/officeDocument/2006/relationships/font" Target="fonts/Merriweath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b4569e58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b4569e58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d46b94e0d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d46b94e0d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b4569e58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b4569e58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01e40a439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01e40a439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70c72e9d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170c72e9d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d46b94e0d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d46b94e0d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d01b1dc104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d01b1dc104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b4569e58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b4569e58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hyperlink" Target="https://www.paynehsc.org/s/2023-02-15-General-Meeting-Notes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hyperlink" Target="https://drive.google.com/file/d/1IH3k4TzCjFwaUHblJdrHHXtU9ok3qwOB/view?usp=sharin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hyperlink" Target="mailto:paynehsc@gmail.com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hyperlink" Target="https://drive.google.com/file/d/1nfE0vmJRCXgPboE72XznhxCZMgnvRcoT/view?usp=share_link" TargetMode="External"/><Relationship Id="rId5" Type="http://schemas.openxmlformats.org/officeDocument/2006/relationships/hyperlink" Target="https://drive.google.com/file/d/1db9AdIR5_uO8eJKQ69vw7erCV2LSyNFS/view?usp=share_link" TargetMode="External"/><Relationship Id="rId6" Type="http://schemas.openxmlformats.org/officeDocument/2006/relationships/hyperlink" Target="https://drive.google.com/file/d/1l7h0hJCrgjkxZwpSbtxliGihkGF7_wG-/view?usp=share_link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088" y="58550"/>
            <a:ext cx="8558925" cy="3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664950" y="3327175"/>
            <a:ext cx="4182000" cy="6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3280">
                <a:latin typeface="Merriweather"/>
                <a:ea typeface="Merriweather"/>
                <a:cs typeface="Merriweather"/>
                <a:sym typeface="Merriweather"/>
              </a:rPr>
              <a:t>3/17/2023</a:t>
            </a:r>
            <a:endParaRPr sz="328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055300" y="1632900"/>
            <a:ext cx="4924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Merriweather"/>
                <a:ea typeface="Merriweather"/>
                <a:cs typeface="Merriweather"/>
                <a:sym typeface="Merriweather"/>
              </a:rPr>
              <a:t>HSC General </a:t>
            </a:r>
            <a:endParaRPr b="1" sz="3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Merriweather"/>
                <a:ea typeface="Merriweather"/>
                <a:cs typeface="Merriweather"/>
                <a:sym typeface="Merriweather"/>
              </a:rPr>
              <a:t>Board Meeting</a:t>
            </a:r>
            <a:endParaRPr b="1" sz="34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18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Merriweather"/>
                <a:ea typeface="Merriweather"/>
                <a:cs typeface="Merriweather"/>
                <a:sym typeface="Merriweather"/>
              </a:rPr>
              <a:t>President’s Report</a:t>
            </a:r>
            <a:endParaRPr b="1" sz="2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>
                <a:latin typeface="Merriweather"/>
                <a:ea typeface="Merriweather"/>
                <a:cs typeface="Merriweather"/>
                <a:sym typeface="Merriweather"/>
              </a:rPr>
              <a:t>Treasurer’s Report</a:t>
            </a:r>
            <a:endParaRPr b="1" sz="2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400">
                <a:latin typeface="Merriweather"/>
                <a:ea typeface="Merriweather"/>
                <a:cs typeface="Merriweather"/>
                <a:sym typeface="Merriweather"/>
              </a:rPr>
              <a:t>Principal’s Report</a:t>
            </a:r>
            <a:endParaRPr b="1"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493275" y="403425"/>
            <a:ext cx="4247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Amatic SC"/>
                <a:ea typeface="Amatic SC"/>
                <a:cs typeface="Amatic SC"/>
                <a:sym typeface="Amatic SC"/>
              </a:rPr>
              <a:t>Agenda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733550"/>
            <a:ext cx="8520600" cy="24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For approval: 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00">
                <a:latin typeface="Merriweather"/>
                <a:ea typeface="Merriweather"/>
                <a:cs typeface="Merriweather"/>
                <a:sym typeface="Merriweather"/>
              </a:rPr>
              <a:t>HSC General Meeting notes from Feb. 15, 2023</a:t>
            </a:r>
            <a:endParaRPr b="1"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Link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493275" y="403425"/>
            <a:ext cx="4247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Amatic SC"/>
                <a:ea typeface="Amatic SC"/>
                <a:cs typeface="Amatic SC"/>
                <a:sym typeface="Amatic SC"/>
              </a:rPr>
              <a:t>Meeting Minutes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1044800" y="1466850"/>
            <a:ext cx="6810600" cy="29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Restaurant Night: Wednesday, March 29 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Ultra"/>
              <a:buChar char="○"/>
            </a:pPr>
            <a:r>
              <a:rPr lang="en" sz="13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MOD Pizza (@ 5263 Prospect Rd location). Use code </a:t>
            </a:r>
            <a:r>
              <a:rPr b="1" lang="en" sz="13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MODGIVES20</a:t>
            </a:r>
            <a:r>
              <a:rPr lang="en" sz="13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when ordering online or bring </a:t>
            </a:r>
            <a:r>
              <a:rPr lang="en" sz="1300" u="sng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flyer</a:t>
            </a:r>
            <a:r>
              <a:rPr lang="en" sz="13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into the store and MOD will donate $20 of the bill to the Payne Home &amp; School Club. </a:t>
            </a: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E-waste March 25th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Char char="○"/>
            </a:pPr>
            <a:r>
              <a:rPr lang="en" sz="13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Get rid of your unwanted e-waste! Bring them to the Payne parking lot on March 25 (9am-1pm); your items will get recycled and our school will earn rebates.</a:t>
            </a:r>
            <a:endParaRPr sz="13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erriweather"/>
              <a:buChar char="○"/>
            </a:pPr>
            <a:r>
              <a:rPr lang="en" sz="13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Check the Wednesday Envelope for details!</a:t>
            </a:r>
            <a:endParaRPr sz="13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2855783" y="403425"/>
            <a:ext cx="3394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Amatic SC"/>
                <a:ea typeface="Amatic SC"/>
                <a:cs typeface="Amatic SC"/>
                <a:sym typeface="Amatic SC"/>
              </a:rPr>
              <a:t>Presidents’ report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1044800" y="1255675"/>
            <a:ext cx="7127700" cy="32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Spring Fling - April 19, 1-3pm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Char char="●"/>
            </a:pPr>
            <a:r>
              <a:rPr lang="en" sz="1300">
                <a:latin typeface="Merriweather"/>
                <a:ea typeface="Merriweather"/>
                <a:cs typeface="Merriweather"/>
                <a:sym typeface="Merriweather"/>
              </a:rPr>
              <a:t>Payne staff n</a:t>
            </a:r>
            <a:r>
              <a:rPr lang="en" sz="1300">
                <a:latin typeface="Merriweather"/>
                <a:ea typeface="Merriweather"/>
                <a:cs typeface="Merriweather"/>
                <a:sym typeface="Merriweather"/>
              </a:rPr>
              <a:t>eeds parent volunteers to help with setup and clean up.  Please sign up to help make this a Payne community event a reality!</a:t>
            </a: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Merriweather"/>
                <a:ea typeface="Merriweather"/>
                <a:cs typeface="Merriweather"/>
                <a:sym typeface="Merriweather"/>
              </a:rPr>
              <a:t>Silent Auction - Fundraisers</a:t>
            </a:r>
            <a:endParaRPr b="1" sz="13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Char char="●"/>
            </a:pPr>
            <a:r>
              <a:rPr lang="en" sz="1300">
                <a:latin typeface="Merriweather"/>
                <a:ea typeface="Merriweather"/>
                <a:cs typeface="Merriweather"/>
                <a:sym typeface="Merriweather"/>
              </a:rPr>
              <a:t>We need your help collecting donations for the Spring Fling silent auction. Could be merchandize / tickets / vouchers / service. </a:t>
            </a: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Char char="●"/>
            </a:pPr>
            <a:r>
              <a:rPr lang="en" sz="1300">
                <a:latin typeface="Merriweather"/>
                <a:ea typeface="Merriweather"/>
                <a:cs typeface="Merriweather"/>
                <a:sym typeface="Merriweather"/>
              </a:rPr>
              <a:t>Do you own a business and/or work somewhere that would be willing to donate to our auction?  </a:t>
            </a: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Char char="●"/>
            </a:pPr>
            <a:r>
              <a:rPr lang="en" sz="1300">
                <a:latin typeface="Merriweather"/>
                <a:ea typeface="Merriweather"/>
                <a:cs typeface="Merriweather"/>
                <a:sym typeface="Merriweather"/>
              </a:rPr>
              <a:t>Can you ask your child’s enrichment/sports center for a donation? Past donation examples: F</a:t>
            </a:r>
            <a:r>
              <a:rPr lang="en" sz="1300">
                <a:latin typeface="Merriweather"/>
                <a:ea typeface="Merriweather"/>
                <a:cs typeface="Merriweather"/>
                <a:sym typeface="Merriweather"/>
              </a:rPr>
              <a:t>ree</a:t>
            </a:r>
            <a:r>
              <a:rPr lang="en" sz="1300">
                <a:latin typeface="Merriweather"/>
                <a:ea typeface="Merriweather"/>
                <a:cs typeface="Merriweather"/>
                <a:sym typeface="Merriweather"/>
              </a:rPr>
              <a:t> sessions for kids’ swimming  and martial arts classes. </a:t>
            </a: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Merriweather"/>
              <a:buChar char="●"/>
            </a:pPr>
            <a:r>
              <a:rPr lang="en" sz="1300">
                <a:latin typeface="Merriweather"/>
                <a:ea typeface="Merriweather"/>
                <a:cs typeface="Merriweather"/>
                <a:sym typeface="Merriweather"/>
              </a:rPr>
              <a:t>Contact </a:t>
            </a:r>
            <a:r>
              <a:rPr lang="en" sz="13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paynehsc@gmail.com</a:t>
            </a:r>
            <a:r>
              <a:rPr lang="en" sz="1300">
                <a:latin typeface="Merriweather"/>
                <a:ea typeface="Merriweather"/>
                <a:cs typeface="Merriweather"/>
                <a:sym typeface="Merriweather"/>
              </a:rPr>
              <a:t> if you need help with the solicitation.</a:t>
            </a:r>
            <a:endParaRPr sz="13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2855783" y="403425"/>
            <a:ext cx="3394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Amatic SC"/>
                <a:ea typeface="Amatic SC"/>
                <a:cs typeface="Amatic SC"/>
                <a:sym typeface="Amatic SC"/>
              </a:rPr>
              <a:t>Presidents’ report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1044800" y="1255675"/>
            <a:ext cx="6810600" cy="31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Board positions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ABC Reader &amp; Art in Action leads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Upcoming events: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Spring Fling, April 19 (1-3pm)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Staff Appreciation, May 8-12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Spring Book Fair, May 22-26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Scrips gift cards (5$ off $50 value)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ARCO: </a:t>
            </a:r>
            <a:r>
              <a:rPr lang="en" strike="sngStrike">
                <a:latin typeface="Merriweather"/>
                <a:ea typeface="Merriweather"/>
                <a:cs typeface="Merriweather"/>
                <a:sym typeface="Merriweather"/>
              </a:rPr>
              <a:t>$300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 -&gt; </a:t>
            </a:r>
            <a:r>
              <a:rPr lang="en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$270</a:t>
            </a:r>
            <a:endParaRPr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CVS Pharmacy: </a:t>
            </a:r>
            <a:r>
              <a:rPr lang="en" strike="sngStrike">
                <a:latin typeface="Merriweather"/>
                <a:ea typeface="Merriweather"/>
                <a:cs typeface="Merriweather"/>
                <a:sym typeface="Merriweather"/>
              </a:rPr>
              <a:t>$50 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-&gt; </a:t>
            </a:r>
            <a:r>
              <a:rPr lang="en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$45</a:t>
            </a:r>
            <a:endParaRPr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Children’s Place: </a:t>
            </a:r>
            <a:r>
              <a:rPr lang="en" strike="sngStrike">
                <a:latin typeface="Merriweather"/>
                <a:ea typeface="Merriweather"/>
                <a:cs typeface="Merriweather"/>
                <a:sym typeface="Merriweather"/>
              </a:rPr>
              <a:t>$50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 -&gt;</a:t>
            </a:r>
            <a:r>
              <a:rPr lang="en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$45</a:t>
            </a:r>
            <a:endParaRPr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Denny’s, Jack in the Box, Papa Johns, and more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2655650" y="403425"/>
            <a:ext cx="3821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Amatic SC"/>
                <a:ea typeface="Amatic SC"/>
                <a:cs typeface="Amatic SC"/>
                <a:sym typeface="Amatic SC"/>
              </a:rPr>
              <a:t>Volunteers Needed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2855783" y="403425"/>
            <a:ext cx="3394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Amatic SC"/>
                <a:ea typeface="Amatic SC"/>
                <a:cs typeface="Amatic SC"/>
                <a:sym typeface="Amatic SC"/>
              </a:rPr>
              <a:t>Treasurers’ Report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5155475" y="1738475"/>
            <a:ext cx="3394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Ultra"/>
              <a:ea typeface="Ultra"/>
              <a:cs typeface="Ultra"/>
              <a:sym typeface="Ult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864950" y="1619325"/>
            <a:ext cx="6810600" cy="2789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rmAutofit lnSpcReduction="1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Profit and Loss Feb - 2023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"/>
              <a:buChar char="○"/>
            </a:pP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Income</a:t>
            </a:r>
            <a:endParaRPr b="1"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Ultra"/>
              <a:buChar char="■"/>
            </a:pP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Total Income - </a:t>
            </a: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$831.64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Ultra"/>
              <a:buChar char="●"/>
            </a:pP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Support Drive Income - </a:t>
            </a: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$300.00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Lucida Sans"/>
              <a:buChar char="●"/>
            </a:pP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Movie Night </a:t>
            </a: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- $273.44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Lucida Sans"/>
              <a:buChar char="●"/>
            </a:pP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Panther Pledge </a:t>
            </a: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- $65.00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Lucida Sans"/>
              <a:buChar char="●"/>
            </a:pP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Amazon Smile/Spiritwear - </a:t>
            </a: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$130.54/34.66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3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"/>
              <a:buChar char="●"/>
            </a:pP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Scrip</a:t>
            </a: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 - $28.00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Merriweather"/>
              <a:buChar char="●"/>
            </a:pP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Expenses</a:t>
            </a:r>
            <a:endParaRPr b="1"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Ultra"/>
              <a:buChar char="○"/>
            </a:pP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Grade Level Allocation 4th/5th -</a:t>
            </a: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 $300.00/1089.00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Ultra"/>
              <a:buChar char="○"/>
            </a:pP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Kids Run The School - </a:t>
            </a: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$416.34</a:t>
            </a:r>
            <a:endParaRPr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Ultra"/>
              <a:buChar char="○"/>
            </a:pP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Total Payne Support - </a:t>
            </a: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$977.81 (Principal’s fund, Staff Appreciation, Teacher Classroom Reimbursement)</a:t>
            </a:r>
            <a:endParaRPr b="1" sz="11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Ultra"/>
              <a:buChar char="○"/>
            </a:pPr>
            <a:r>
              <a:rPr b="1" lang="en" sz="1100">
                <a:latin typeface="Merriweather"/>
                <a:ea typeface="Merriweather"/>
                <a:cs typeface="Merriweather"/>
                <a:sym typeface="Merriweather"/>
              </a:rPr>
              <a:t>Total Student Enrichment </a:t>
            </a:r>
            <a:r>
              <a:rPr lang="en" sz="1100">
                <a:latin typeface="Merriweather"/>
                <a:ea typeface="Merriweather"/>
                <a:cs typeface="Merriweather"/>
                <a:sym typeface="Merriweather"/>
              </a:rPr>
              <a:t>- $124.48 (STEAM/SEL)</a:t>
            </a:r>
            <a:endParaRPr b="1" sz="11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5175950" y="1933375"/>
            <a:ext cx="307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Total Expenditure </a:t>
            </a:r>
            <a:r>
              <a:rPr lang="en" sz="11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- $2,499.04</a:t>
            </a:r>
            <a:endParaRPr sz="11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Net Operating Revenue </a:t>
            </a:r>
            <a:r>
              <a:rPr lang="en" sz="11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- (-)$1,667.40</a:t>
            </a:r>
            <a:endParaRPr b="1" sz="1100">
              <a:solidFill>
                <a:srgbClr val="59595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/>
        </p:nvSpPr>
        <p:spPr>
          <a:xfrm>
            <a:off x="2855783" y="403425"/>
            <a:ext cx="3394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Amatic SC"/>
                <a:ea typeface="Amatic SC"/>
                <a:cs typeface="Amatic SC"/>
                <a:sym typeface="Amatic SC"/>
              </a:rPr>
              <a:t>Treasurers’ Report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1044800" y="1099125"/>
            <a:ext cx="8520600" cy="16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t/>
            </a:r>
            <a:endParaRPr sz="1022">
              <a:solidFill>
                <a:srgbClr val="2DA2B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lang="en" sz="1165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Total Available Balance:</a:t>
            </a:r>
            <a:endParaRPr b="1" sz="1165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1143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1165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Checking and Savings - $122,706.69 / $92,076.60</a:t>
            </a:r>
            <a:endParaRPr sz="1165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1143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1165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Paypal - $2,832.58</a:t>
            </a:r>
            <a:endParaRPr sz="1165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1143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1165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Scrip - $2,494.04</a:t>
            </a:r>
            <a:endParaRPr sz="1165" u="sng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t/>
            </a:r>
            <a:endParaRPr sz="1022" u="sng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t/>
            </a:r>
            <a:endParaRPr sz="1022" u="sng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1143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t/>
            </a:r>
            <a:endParaRPr sz="1022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t/>
            </a:r>
            <a:endParaRPr sz="1022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t/>
            </a:r>
            <a:endParaRPr sz="1022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170">
              <a:solidFill>
                <a:srgbClr val="2DA2BF"/>
              </a:solidFill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1044800" y="2636725"/>
            <a:ext cx="81909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Profit And Loss Report Feb 2023</a:t>
            </a:r>
            <a:endParaRPr u="sng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Budget Vs Actuals Up to Feb Totals 2023</a:t>
            </a:r>
            <a:endParaRPr u="sng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Budget Vs Actuals Up to Feb Details 2023</a:t>
            </a:r>
            <a:endParaRPr u="sng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 u="sng"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3E7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616875"/>
            <a:ext cx="8520600" cy="229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Ultra"/>
              <a:buChar char="●"/>
            </a:pPr>
            <a:r>
              <a:rPr lang="en">
                <a:latin typeface="Ultra"/>
                <a:ea typeface="Ultra"/>
                <a:cs typeface="Ultra"/>
                <a:sym typeface="Ultra"/>
              </a:rPr>
              <a:t>SBAC Testing May 1st - 19th</a:t>
            </a:r>
            <a:endParaRPr>
              <a:latin typeface="Ultra"/>
              <a:ea typeface="Ultra"/>
              <a:cs typeface="Ultra"/>
              <a:sym typeface="Ult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Ultra"/>
              <a:buChar char="●"/>
            </a:pPr>
            <a:r>
              <a:rPr lang="en">
                <a:latin typeface="Ultra"/>
                <a:ea typeface="Ultra"/>
                <a:cs typeface="Ultra"/>
                <a:sym typeface="Ultra"/>
              </a:rPr>
              <a:t>RAFT Truck coming in May</a:t>
            </a:r>
            <a:endParaRPr>
              <a:latin typeface="Ultra"/>
              <a:ea typeface="Ultra"/>
              <a:cs typeface="Ultra"/>
              <a:sym typeface="Ult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Ultra"/>
              <a:buChar char="●"/>
            </a:pPr>
            <a:r>
              <a:rPr lang="en">
                <a:latin typeface="Ultra"/>
                <a:ea typeface="Ultra"/>
                <a:cs typeface="Ultra"/>
                <a:sym typeface="Ultra"/>
              </a:rPr>
              <a:t>School Play - Press Start!</a:t>
            </a:r>
            <a:endParaRPr>
              <a:latin typeface="Ultra"/>
              <a:ea typeface="Ultra"/>
              <a:cs typeface="Ultra"/>
              <a:sym typeface="Ult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Ultra"/>
              <a:buChar char="○"/>
            </a:pPr>
            <a:r>
              <a:rPr lang="en">
                <a:latin typeface="Ultra"/>
                <a:ea typeface="Ultra"/>
                <a:cs typeface="Ultra"/>
                <a:sym typeface="Ultra"/>
              </a:rPr>
              <a:t>April 27th at 4pm and 6pm</a:t>
            </a:r>
            <a:endParaRPr>
              <a:latin typeface="Ultra"/>
              <a:ea typeface="Ultra"/>
              <a:cs typeface="Ultra"/>
              <a:sym typeface="Ult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Ultra"/>
              <a:buChar char="○"/>
            </a:pPr>
            <a:r>
              <a:rPr lang="en">
                <a:latin typeface="Ultra"/>
                <a:ea typeface="Ultra"/>
                <a:cs typeface="Ultra"/>
                <a:sym typeface="Ultra"/>
              </a:rPr>
              <a:t>Tickets are free with RSVP</a:t>
            </a:r>
            <a:endParaRPr>
              <a:latin typeface="Ultra"/>
              <a:ea typeface="Ultra"/>
              <a:cs typeface="Ultra"/>
              <a:sym typeface="Ultr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07" name="Google Shape;107;p21"/>
          <p:cNvSpPr txBox="1"/>
          <p:nvPr/>
        </p:nvSpPr>
        <p:spPr>
          <a:xfrm>
            <a:off x="2493275" y="403425"/>
            <a:ext cx="4247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Amatic SC"/>
                <a:ea typeface="Amatic SC"/>
                <a:cs typeface="Amatic SC"/>
                <a:sym typeface="Amatic SC"/>
              </a:rPr>
              <a:t>Principal’s report</a:t>
            </a:r>
            <a:endParaRPr b="1"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4501" y="2571750"/>
            <a:ext cx="2284274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24439">
            <a:off x="1085850" y="0"/>
            <a:ext cx="1641548" cy="1641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