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Amatic SC"/>
      <p:regular r:id="rId13"/>
      <p:bold r:id="rId14"/>
    </p:embeddedFont>
    <p:embeddedFont>
      <p:font typeface="Merriweather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maticSC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erriweather-regular.fntdata"/><Relationship Id="rId14" Type="http://schemas.openxmlformats.org/officeDocument/2006/relationships/font" Target="fonts/AmaticSC-bold.fntdata"/><Relationship Id="rId17" Type="http://schemas.openxmlformats.org/officeDocument/2006/relationships/font" Target="fonts/Merriweather-italic.fntdata"/><Relationship Id="rId16" Type="http://schemas.openxmlformats.org/officeDocument/2006/relationships/font" Target="fonts/Merriweather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Merriweather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b4569e58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b4569e58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46b94e0d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46b94e0d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4569e584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4569e58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d46b94e0d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d46b94e0d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d01b1dc104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d01b1dc104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b4569e584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cb4569e584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hyperlink" Target="https://docs.google.com/document/d/1XDgYvjAwrAfGk_VQEdhrjk_EvoVqMOfmBAKsi6hUhOk/edit?usp=share_link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hyperlink" Target="https://www.mefhome.org/fund-drive?blm_aid=22512&amp;blm_aid=2791426" TargetMode="External"/><Relationship Id="rId5" Type="http://schemas.openxmlformats.org/officeDocument/2006/relationships/hyperlink" Target="https://runsignup.com/Race/CA/SanJose/RunforMorelandKids5KRunWalk?blm_aid=2791426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hyperlink" Target="https://drive.google.com/file/d/1nfE0vmJRCXgPboE72XznhxCZMgnvRcoT/view?usp=share_link" TargetMode="External"/><Relationship Id="rId5" Type="http://schemas.openxmlformats.org/officeDocument/2006/relationships/hyperlink" Target="https://drive.google.com/file/d/1db9AdIR5_uO8eJKQ69vw7erCV2LSyNFS/view?usp=share_link" TargetMode="External"/><Relationship Id="rId6" Type="http://schemas.openxmlformats.org/officeDocument/2006/relationships/hyperlink" Target="https://drive.google.com/file/d/1l7h0hJCrgjkxZwpSbtxliGihkGF7_wG-/view?usp=share_link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2664950" y="3327175"/>
            <a:ext cx="4182000" cy="65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0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200">
                <a:latin typeface="Merriweather"/>
                <a:ea typeface="Merriweather"/>
                <a:cs typeface="Merriweather"/>
                <a:sym typeface="Merriweather"/>
              </a:rPr>
              <a:t>2/15/2023</a:t>
            </a:r>
            <a:endParaRPr sz="92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055300" y="1632900"/>
            <a:ext cx="49245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500">
                <a:latin typeface="Amatic SC"/>
                <a:ea typeface="Amatic SC"/>
                <a:cs typeface="Amatic SC"/>
                <a:sym typeface="Amatic SC"/>
              </a:rPr>
              <a:t>General Board Meeting</a:t>
            </a:r>
            <a:endParaRPr b="1" sz="55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488150"/>
            <a:ext cx="8520600" cy="183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Char char="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President’s Report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Char char="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Treasurer’s Report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Char char="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Principal’s Report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2493275" y="403425"/>
            <a:ext cx="42471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latin typeface="Amatic SC"/>
                <a:ea typeface="Amatic SC"/>
                <a:cs typeface="Amatic SC"/>
                <a:sym typeface="Amatic SC"/>
              </a:rPr>
              <a:t>Agenda</a:t>
            </a:r>
            <a:endParaRPr b="1" sz="48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693025" y="1975450"/>
            <a:ext cx="7893900" cy="183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Approval of the meeting notes from the Jan. 18 HSC General Meeting 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4"/>
              </a:rPr>
              <a:t>Link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2493275" y="403425"/>
            <a:ext cx="42471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latin typeface="Amatic SC"/>
                <a:ea typeface="Amatic SC"/>
                <a:cs typeface="Amatic SC"/>
                <a:sym typeface="Amatic SC"/>
              </a:rPr>
              <a:t>Meeting Minutes</a:t>
            </a:r>
            <a:endParaRPr b="1" sz="48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1044800" y="1255675"/>
            <a:ext cx="6937800" cy="328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Merriweather"/>
              <a:buChar char="●"/>
            </a:pPr>
            <a:r>
              <a:rPr b="1" lang="en" sz="1600">
                <a:latin typeface="Merriweather"/>
                <a:ea typeface="Merriweather"/>
                <a:cs typeface="Merriweather"/>
                <a:sym typeface="Merriweather"/>
              </a:rPr>
              <a:t>Spring Fling (April 19):</a:t>
            </a:r>
            <a:r>
              <a:rPr lang="en" sz="1600">
                <a:latin typeface="Merriweather"/>
                <a:ea typeface="Merriweather"/>
                <a:cs typeface="Merriweather"/>
                <a:sym typeface="Merriweather"/>
              </a:rPr>
              <a:t> Lead needed for event planning (silent auction, </a:t>
            </a:r>
            <a:r>
              <a:rPr lang="en" sz="1600">
                <a:latin typeface="Merriweather"/>
                <a:ea typeface="Merriweather"/>
                <a:cs typeface="Merriweather"/>
                <a:sym typeface="Merriweather"/>
              </a:rPr>
              <a:t>carnival</a:t>
            </a:r>
            <a:r>
              <a:rPr lang="en" sz="1600">
                <a:latin typeface="Merriweather"/>
                <a:ea typeface="Merriweather"/>
                <a:cs typeface="Merriweather"/>
                <a:sym typeface="Merriweather"/>
              </a:rPr>
              <a:t> games, dance party)</a:t>
            </a:r>
            <a:endParaRPr sz="16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Font typeface="Merriweather"/>
              <a:buChar char="●"/>
            </a:pPr>
            <a:r>
              <a:rPr b="1" lang="en" sz="1600">
                <a:latin typeface="Merriweather"/>
                <a:ea typeface="Merriweather"/>
                <a:cs typeface="Merriweather"/>
                <a:sym typeface="Merriweather"/>
              </a:rPr>
              <a:t>5th Grade Science Camp (next school year): </a:t>
            </a:r>
            <a:r>
              <a:rPr lang="en" sz="1600">
                <a:latin typeface="Merriweather"/>
                <a:ea typeface="Merriweather"/>
                <a:cs typeface="Merriweather"/>
                <a:sym typeface="Merriweather"/>
              </a:rPr>
              <a:t>4th Grade Parent needed to lead fundraising effort</a:t>
            </a:r>
            <a:endParaRPr sz="16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Font typeface="Merriweather"/>
              <a:buChar char="●"/>
            </a:pPr>
            <a:r>
              <a:rPr b="1" lang="en" sz="1600">
                <a:latin typeface="Merriweather"/>
                <a:ea typeface="Merriweather"/>
                <a:cs typeface="Merriweather"/>
                <a:sym typeface="Merriweather"/>
              </a:rPr>
              <a:t>MEF fundraiser: </a:t>
            </a:r>
            <a:r>
              <a:rPr lang="en" sz="1600">
                <a:latin typeface="Merriweather"/>
                <a:ea typeface="Merriweather"/>
                <a:cs typeface="Merriweather"/>
                <a:sym typeface="Merriweather"/>
              </a:rPr>
              <a:t> Please consider </a:t>
            </a:r>
            <a:r>
              <a:rPr lang="en" sz="1600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4"/>
              </a:rPr>
              <a:t>donating</a:t>
            </a:r>
            <a:r>
              <a:rPr lang="en" sz="1600">
                <a:latin typeface="Merriweather"/>
                <a:ea typeface="Merriweather"/>
                <a:cs typeface="Merriweather"/>
                <a:sym typeface="Merriweather"/>
              </a:rPr>
              <a:t>. Funds support Starting Arts program for all grades, music program for 4th and 5th graders, assemblies &amp; more.</a:t>
            </a:r>
            <a:endParaRPr sz="16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Font typeface="Merriweather"/>
              <a:buChar char="●"/>
            </a:pPr>
            <a:r>
              <a:rPr b="1" lang="en" sz="1600">
                <a:latin typeface="Merriweather"/>
                <a:ea typeface="Merriweather"/>
                <a:cs typeface="Merriweather"/>
                <a:sym typeface="Merriweather"/>
              </a:rPr>
              <a:t>MEF 5K Run/Walk (March 5):</a:t>
            </a:r>
            <a:r>
              <a:rPr lang="en" sz="1600"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r>
              <a:rPr lang="en" sz="1600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5"/>
              </a:rPr>
              <a:t>Register</a:t>
            </a:r>
            <a:r>
              <a:rPr lang="en" sz="1600">
                <a:latin typeface="Merriweather"/>
                <a:ea typeface="Merriweather"/>
                <a:cs typeface="Merriweather"/>
                <a:sym typeface="Merriweather"/>
              </a:rPr>
              <a:t> for this fun family event</a:t>
            </a:r>
            <a:endParaRPr sz="16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30200" lvl="0" marL="457200" rtl="0" algn="l">
              <a:spcBef>
                <a:spcPts val="600"/>
              </a:spcBef>
              <a:spcAft>
                <a:spcPts val="600"/>
              </a:spcAft>
              <a:buSzPts val="1600"/>
              <a:buFont typeface="Merriweather"/>
              <a:buChar char="●"/>
            </a:pPr>
            <a:r>
              <a:rPr b="1" lang="en" sz="1600">
                <a:latin typeface="Merriweather"/>
                <a:ea typeface="Merriweather"/>
                <a:cs typeface="Merriweather"/>
                <a:sym typeface="Merriweather"/>
              </a:rPr>
              <a:t>E-waste (March 25)</a:t>
            </a:r>
            <a:endParaRPr b="1" sz="16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2855783" y="403425"/>
            <a:ext cx="3394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latin typeface="Amatic SC"/>
                <a:ea typeface="Amatic SC"/>
                <a:cs typeface="Amatic SC"/>
                <a:sym typeface="Amatic SC"/>
              </a:rPr>
              <a:t>President’s report</a:t>
            </a:r>
            <a:endParaRPr b="1" sz="48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2855783" y="403425"/>
            <a:ext cx="3394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latin typeface="Amatic SC"/>
                <a:ea typeface="Amatic SC"/>
                <a:cs typeface="Amatic SC"/>
                <a:sym typeface="Amatic SC"/>
              </a:rPr>
              <a:t>Treasurer’s Report</a:t>
            </a:r>
            <a:endParaRPr b="1" sz="48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5175950" y="1933375"/>
            <a:ext cx="3071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2"/>
                </a:solidFill>
                <a:latin typeface="Merriweather"/>
                <a:ea typeface="Merriweather"/>
                <a:cs typeface="Merriweather"/>
                <a:sym typeface="Merriweather"/>
              </a:rPr>
              <a:t>Total Expenditure </a:t>
            </a:r>
            <a:r>
              <a:rPr lang="en" sz="1100">
                <a:solidFill>
                  <a:schemeClr val="dk2"/>
                </a:solidFill>
                <a:latin typeface="Merriweather"/>
                <a:ea typeface="Merriweather"/>
                <a:cs typeface="Merriweather"/>
                <a:sym typeface="Merriweather"/>
              </a:rPr>
              <a:t>- -$2,499.04</a:t>
            </a:r>
            <a:endParaRPr sz="1100">
              <a:solidFill>
                <a:schemeClr val="dk2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2"/>
                </a:solidFill>
                <a:latin typeface="Merriweather"/>
                <a:ea typeface="Merriweather"/>
                <a:cs typeface="Merriweather"/>
                <a:sym typeface="Merriweather"/>
              </a:rPr>
              <a:t>Net Operating Revenue </a:t>
            </a:r>
            <a:r>
              <a:rPr lang="en" sz="1100">
                <a:solidFill>
                  <a:schemeClr val="dk2"/>
                </a:solidFill>
                <a:latin typeface="Merriweather"/>
                <a:ea typeface="Merriweather"/>
                <a:cs typeface="Merriweather"/>
                <a:sym typeface="Merriweather"/>
              </a:rPr>
              <a:t>- (-)$1,667.40</a:t>
            </a:r>
            <a:endParaRPr sz="11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864950" y="1386050"/>
            <a:ext cx="6810600" cy="3023100"/>
          </a:xfrm>
          <a:prstGeom prst="rect">
            <a:avLst/>
          </a:prstGeom>
        </p:spPr>
        <p:txBody>
          <a:bodyPr anchorCtr="0" anchor="t" bIns="91425" lIns="91425" spcFirstLastPara="1" rIns="91425" wrap="square" tIns="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Merriweather"/>
                <a:ea typeface="Merriweather"/>
                <a:cs typeface="Merriweather"/>
                <a:sym typeface="Merriweather"/>
              </a:rPr>
              <a:t>Profit and Loss Jan - 2023</a:t>
            </a:r>
            <a:endParaRPr b="1" sz="16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Merriweather"/>
              <a:buChar char="●"/>
            </a:pPr>
            <a:r>
              <a:rPr b="1" lang="en" sz="1100">
                <a:latin typeface="Merriweather"/>
                <a:ea typeface="Merriweather"/>
                <a:cs typeface="Merriweather"/>
                <a:sym typeface="Merriweather"/>
              </a:rPr>
              <a:t>Income</a:t>
            </a:r>
            <a:endParaRPr b="1" sz="11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Ultra"/>
              <a:buChar char="○"/>
            </a:pPr>
            <a:r>
              <a:rPr b="1" lang="en" sz="1100">
                <a:latin typeface="Merriweather"/>
                <a:ea typeface="Merriweather"/>
                <a:cs typeface="Merriweather"/>
                <a:sym typeface="Merriweather"/>
              </a:rPr>
              <a:t>Total Income - </a:t>
            </a:r>
            <a:r>
              <a:rPr lang="en" sz="1100">
                <a:latin typeface="Merriweather"/>
                <a:ea typeface="Merriweather"/>
                <a:cs typeface="Merriweather"/>
                <a:sym typeface="Merriweather"/>
              </a:rPr>
              <a:t>$831.64</a:t>
            </a:r>
            <a:endParaRPr sz="11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9845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Ultra"/>
              <a:buChar char="■"/>
            </a:pPr>
            <a:r>
              <a:rPr b="1" lang="en" sz="1100">
                <a:latin typeface="Merriweather"/>
                <a:ea typeface="Merriweather"/>
                <a:cs typeface="Merriweather"/>
                <a:sym typeface="Merriweather"/>
              </a:rPr>
              <a:t>Support Drive Income - </a:t>
            </a:r>
            <a:r>
              <a:rPr lang="en" sz="1100">
                <a:latin typeface="Merriweather"/>
                <a:ea typeface="Merriweather"/>
                <a:cs typeface="Merriweather"/>
                <a:sym typeface="Merriweather"/>
              </a:rPr>
              <a:t>$300.00</a:t>
            </a:r>
            <a:endParaRPr sz="11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9845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Lucida Sans"/>
              <a:buChar char="■"/>
            </a:pPr>
            <a:r>
              <a:rPr b="1" lang="en" sz="1100">
                <a:latin typeface="Merriweather"/>
                <a:ea typeface="Merriweather"/>
                <a:cs typeface="Merriweather"/>
                <a:sym typeface="Merriweather"/>
              </a:rPr>
              <a:t>Movie Night </a:t>
            </a:r>
            <a:r>
              <a:rPr lang="en" sz="1100">
                <a:latin typeface="Merriweather"/>
                <a:ea typeface="Merriweather"/>
                <a:cs typeface="Merriweather"/>
                <a:sym typeface="Merriweather"/>
              </a:rPr>
              <a:t>- $273.44</a:t>
            </a:r>
            <a:endParaRPr sz="11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9845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Lucida Sans"/>
              <a:buChar char="■"/>
            </a:pPr>
            <a:r>
              <a:rPr b="1" lang="en" sz="1100">
                <a:latin typeface="Merriweather"/>
                <a:ea typeface="Merriweather"/>
                <a:cs typeface="Merriweather"/>
                <a:sym typeface="Merriweather"/>
              </a:rPr>
              <a:t>Panther Pledge </a:t>
            </a:r>
            <a:r>
              <a:rPr lang="en" sz="1100">
                <a:latin typeface="Merriweather"/>
                <a:ea typeface="Merriweather"/>
                <a:cs typeface="Merriweather"/>
                <a:sym typeface="Merriweather"/>
              </a:rPr>
              <a:t>- $65.00</a:t>
            </a:r>
            <a:endParaRPr sz="11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9845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Lucida Sans"/>
              <a:buChar char="■"/>
            </a:pPr>
            <a:r>
              <a:rPr b="1" lang="en" sz="1100">
                <a:latin typeface="Merriweather"/>
                <a:ea typeface="Merriweather"/>
                <a:cs typeface="Merriweather"/>
                <a:sym typeface="Merriweather"/>
              </a:rPr>
              <a:t>Amazon Smile/Spiritwear</a:t>
            </a:r>
            <a:r>
              <a:rPr b="1" lang="en" sz="1100">
                <a:latin typeface="Merriweather"/>
                <a:ea typeface="Merriweather"/>
                <a:cs typeface="Merriweather"/>
                <a:sym typeface="Merriweather"/>
              </a:rPr>
              <a:t> - </a:t>
            </a:r>
            <a:r>
              <a:rPr lang="en" sz="1100">
                <a:latin typeface="Merriweather"/>
                <a:ea typeface="Merriweather"/>
                <a:cs typeface="Merriweather"/>
                <a:sym typeface="Merriweather"/>
              </a:rPr>
              <a:t>$130.54/34.66</a:t>
            </a:r>
            <a:endParaRPr sz="11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9845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Merriweather"/>
              <a:buChar char="■"/>
            </a:pPr>
            <a:r>
              <a:rPr b="1" lang="en" sz="1100">
                <a:latin typeface="Merriweather"/>
                <a:ea typeface="Merriweather"/>
                <a:cs typeface="Merriweather"/>
                <a:sym typeface="Merriweather"/>
              </a:rPr>
              <a:t>Scrip</a:t>
            </a:r>
            <a:r>
              <a:rPr lang="en" sz="1100">
                <a:latin typeface="Merriweather"/>
                <a:ea typeface="Merriweather"/>
                <a:cs typeface="Merriweather"/>
                <a:sym typeface="Merriweather"/>
              </a:rPr>
              <a:t> - $28.00</a:t>
            </a:r>
            <a:endParaRPr sz="11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Merriweather"/>
              <a:buChar char="●"/>
            </a:pPr>
            <a:r>
              <a:rPr b="1" lang="en" sz="1100">
                <a:latin typeface="Merriweather"/>
                <a:ea typeface="Merriweather"/>
                <a:cs typeface="Merriweather"/>
                <a:sym typeface="Merriweather"/>
              </a:rPr>
              <a:t>Expenses</a:t>
            </a:r>
            <a:endParaRPr b="1" sz="11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Ultra"/>
              <a:buChar char="○"/>
            </a:pPr>
            <a:r>
              <a:rPr b="1" lang="en" sz="1100">
                <a:latin typeface="Merriweather"/>
                <a:ea typeface="Merriweather"/>
                <a:cs typeface="Merriweather"/>
                <a:sym typeface="Merriweather"/>
              </a:rPr>
              <a:t>Grade Level Allocation 4th/5th -</a:t>
            </a:r>
            <a:r>
              <a:rPr lang="en" sz="1100">
                <a:latin typeface="Merriweather"/>
                <a:ea typeface="Merriweather"/>
                <a:cs typeface="Merriweather"/>
                <a:sym typeface="Merriweather"/>
              </a:rPr>
              <a:t> $300.00/1089.00</a:t>
            </a:r>
            <a:endParaRPr sz="11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Ultra"/>
              <a:buChar char="○"/>
            </a:pPr>
            <a:r>
              <a:rPr b="1" lang="en" sz="1100">
                <a:latin typeface="Merriweather"/>
                <a:ea typeface="Merriweather"/>
                <a:cs typeface="Merriweather"/>
                <a:sym typeface="Merriweather"/>
              </a:rPr>
              <a:t>Kids Run The School - </a:t>
            </a:r>
            <a:r>
              <a:rPr lang="en" sz="1100">
                <a:latin typeface="Merriweather"/>
                <a:ea typeface="Merriweather"/>
                <a:cs typeface="Merriweather"/>
                <a:sym typeface="Merriweather"/>
              </a:rPr>
              <a:t>$416.34</a:t>
            </a:r>
            <a:endParaRPr sz="11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Ultra"/>
              <a:buChar char="○"/>
            </a:pPr>
            <a:r>
              <a:rPr b="1" lang="en" sz="1100">
                <a:latin typeface="Merriweather"/>
                <a:ea typeface="Merriweather"/>
                <a:cs typeface="Merriweather"/>
                <a:sym typeface="Merriweather"/>
              </a:rPr>
              <a:t>Total Payne Support - </a:t>
            </a:r>
            <a:r>
              <a:rPr lang="en" sz="1100">
                <a:latin typeface="Merriweather"/>
                <a:ea typeface="Merriweather"/>
                <a:cs typeface="Merriweather"/>
                <a:sym typeface="Merriweather"/>
              </a:rPr>
              <a:t>$977.81 (Principal’s fund, Staff Appreciation, Teacher Classroom Reimbursement)</a:t>
            </a:r>
            <a:endParaRPr b="1" sz="11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Ultra"/>
              <a:buChar char="○"/>
            </a:pPr>
            <a:r>
              <a:rPr b="1" lang="en" sz="1100">
                <a:latin typeface="Merriweather"/>
                <a:ea typeface="Merriweather"/>
                <a:cs typeface="Merriweather"/>
                <a:sym typeface="Merriweather"/>
              </a:rPr>
              <a:t>Total Student Enrichment </a:t>
            </a:r>
            <a:r>
              <a:rPr lang="en" sz="1100">
                <a:latin typeface="Merriweather"/>
                <a:ea typeface="Merriweather"/>
                <a:cs typeface="Merriweather"/>
                <a:sym typeface="Merriweather"/>
              </a:rPr>
              <a:t>- $124.48 (STEAM/SEL)</a:t>
            </a:r>
            <a:endParaRPr sz="1100"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/>
        </p:nvSpPr>
        <p:spPr>
          <a:xfrm>
            <a:off x="2855783" y="403425"/>
            <a:ext cx="3394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latin typeface="Amatic SC"/>
                <a:ea typeface="Amatic SC"/>
                <a:cs typeface="Amatic SC"/>
                <a:sym typeface="Amatic SC"/>
              </a:rPr>
              <a:t>Treasurer’s Report</a:t>
            </a:r>
            <a:endParaRPr b="1" sz="48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86" name="Google Shape;86;p18"/>
          <p:cNvSpPr txBox="1"/>
          <p:nvPr/>
        </p:nvSpPr>
        <p:spPr>
          <a:xfrm>
            <a:off x="1288575" y="1099125"/>
            <a:ext cx="8276700" cy="14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DA2B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DA2B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Total Available Balance:</a:t>
            </a:r>
            <a:endParaRPr b="1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Checking and Savings - $1</a:t>
            </a: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22</a:t>
            </a: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,</a:t>
            </a: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706</a:t>
            </a: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.</a:t>
            </a: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69</a:t>
            </a: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 / $92,</a:t>
            </a: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076.60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Paypal - $2,</a:t>
            </a: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832</a:t>
            </a: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.</a:t>
            </a: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58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Scrip - $</a:t>
            </a: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2</a:t>
            </a: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,</a:t>
            </a: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494</a:t>
            </a: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.</a:t>
            </a: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04</a:t>
            </a:r>
            <a:endParaRPr u="sng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 u="sng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 u="sng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7" name="Google Shape;87;p18"/>
          <p:cNvSpPr txBox="1"/>
          <p:nvPr/>
        </p:nvSpPr>
        <p:spPr>
          <a:xfrm>
            <a:off x="1288575" y="2929175"/>
            <a:ext cx="7956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4"/>
              </a:rPr>
              <a:t>Profit And Loss Report Feb 2023</a:t>
            </a:r>
            <a:endParaRPr u="sng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5"/>
              </a:rPr>
              <a:t>Budget Vs Actuals Up to Feb Totals 2023</a:t>
            </a:r>
            <a:endParaRPr u="sng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6"/>
              </a:rPr>
              <a:t>Budget Vs Actuals Up to Feb Details 2023</a:t>
            </a:r>
            <a:endParaRPr u="sng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F3E7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693075"/>
            <a:ext cx="8520600" cy="30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Char char="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Dr. Blake Brandes - Parent Education on March 28th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Char char="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Junior Coaches starting soon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Char char="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Many field trips coming up!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Char char="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ELPAC testing currently in progress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3" name="Google Shape;93;p19"/>
          <p:cNvSpPr txBox="1"/>
          <p:nvPr/>
        </p:nvSpPr>
        <p:spPr>
          <a:xfrm>
            <a:off x="2493275" y="403425"/>
            <a:ext cx="42471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latin typeface="Amatic SC"/>
                <a:ea typeface="Amatic SC"/>
                <a:cs typeface="Amatic SC"/>
                <a:sym typeface="Amatic SC"/>
              </a:rPr>
              <a:t>Principal’s Report</a:t>
            </a:r>
            <a:endParaRPr b="1" sz="4800"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94" name="Google Shape;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57583" y="2571750"/>
            <a:ext cx="2284274" cy="2571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